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922" r:id="rId54"/>
    <p:sldId id="923" r:id="rId55"/>
    <p:sldId id="444" r:id="rId56"/>
    <p:sldId id="394" r:id="rId57"/>
    <p:sldId id="409" r:id="rId58"/>
    <p:sldId id="442" r:id="rId59"/>
    <p:sldId id="438" r:id="rId60"/>
    <p:sldId id="411" r:id="rId61"/>
    <p:sldId id="412" r:id="rId62"/>
    <p:sldId id="413" r:id="rId63"/>
    <p:sldId id="445" r:id="rId64"/>
    <p:sldId id="415" r:id="rId65"/>
    <p:sldId id="455" r:id="rId66"/>
    <p:sldId id="461" r:id="rId67"/>
    <p:sldId id="924"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924"/>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30.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6.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1.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85000" lnSpcReduction="2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r>
                  <a:rPr lang="en-US" dirty="0"/>
                  <a:t> (e.g., FGSM, PGD)</a:t>
                </a:r>
              </a:p>
              <a:p>
                <a:pPr lvl="1"/>
                <a:r>
                  <a:rPr lang="en-US"/>
                  <a:t>Alternative formulation: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m:t>
                            </m:r>
                            <m:r>
                              <m:rPr>
                                <m:sty m:val="p"/>
                              </m:rPr>
                              <a:rPr lang="en-US" b="0" i="0" smtClean="0">
                                <a:solidFill>
                                  <a:srgbClr val="FF0000"/>
                                </a:solidFill>
                                <a:latin typeface="Cambria Math" panose="02040503050406030204" pitchFamily="18" charset="0"/>
                              </a:rPr>
                              <m:t>in</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 </m:t>
                            </m:r>
                            <m:r>
                              <m:rPr>
                                <m:sty m:val="p"/>
                              </m:rPr>
                              <a:rPr lang="en-US" b="0" i="0" smtClean="0">
                                <a:solidFill>
                                  <a:schemeClr val="tx1"/>
                                </a:solidFill>
                              </a:rPr>
                              <m:t>is</m:t>
                            </m:r>
                            <m:r>
                              <a:rPr lang="en-US" b="0" i="0" smtClean="0">
                                <a:solidFill>
                                  <a:schemeClr val="tx1"/>
                                </a:solidFill>
                              </a:rPr>
                              <m:t> </m:t>
                            </m:r>
                            <m:r>
                              <m:rPr>
                                <m:sty m:val="p"/>
                              </m:rPr>
                              <a:rPr lang="en-US" b="0" i="0" smtClean="0">
                                <a:solidFill>
                                  <a:schemeClr val="tx1"/>
                                </a:solidFill>
                              </a:rPr>
                              <m:t>adversarial</m:t>
                            </m:r>
                          </m:lim>
                        </m:limLow>
                      </m:fName>
                      <m:e>
                        <m:r>
                          <a:rPr lang="en-US" i="1">
                            <a:solidFill>
                              <a:srgbClr val="FF0000"/>
                            </a:solidFill>
                            <a:latin typeface="Cambria Math" panose="02040503050406030204" pitchFamily="18" charset="0"/>
                          </a:rPr>
                          <m:t>𝛿</m:t>
                        </m:r>
                      </m:e>
                    </m:func>
                  </m:oMath>
                </a14:m>
                <a:r>
                  <a:rPr lang="en-US" dirty="0"/>
                  <a:t>   (e.g., </a:t>
                </a:r>
                <a:r>
                  <a:rPr lang="en-US" dirty="0" err="1"/>
                  <a:t>Deepfool</a:t>
                </a:r>
                <a:r>
                  <a:rPr lang="en-US" dirty="0"/>
                  <a:t>, C&amp;W)</a:t>
                </a:r>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199" t="-2653" r="-16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Model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a:t>
                </a:r>
                <a:r>
                  <a:rPr lang="en-US"/>
                  <a:t>for model </a:t>
                </a:r>
                <a:r>
                  <a:rPr lang="en-US" dirty="0"/>
                  <a:t>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457200" y="83490"/>
            <a:ext cx="8229600"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4"/>
          <a:stretch>
            <a:fillRect/>
          </a:stretch>
        </p:blipFill>
        <p:spPr>
          <a:xfrm>
            <a:off x="0" y="1090695"/>
            <a:ext cx="1171114" cy="110336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92500" lnSpcReduction="1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481" t="-2509" r="-23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625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at the cost of reduced accuracy, since larger and more noticeable  perturbations are needed to change the robust features</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2"/>
          <a:stretch>
            <a:fillRect/>
          </a:stretch>
        </p:blipFill>
        <p:spPr>
          <a:xfrm>
            <a:off x="92292" y="4572413"/>
            <a:ext cx="8992855" cy="1905266"/>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 like precision, recall, accuracy</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5005</TotalTime>
  <Words>6108</Words>
  <Application>Microsoft Office PowerPoint</Application>
  <PresentationFormat>On-screen Show (4:3)</PresentationFormat>
  <Paragraphs>590</Paragraphs>
  <Slides>74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CambriaMath</vt:lpstr>
      <vt:lpstr>HelveticaNeue-Light</vt:lpstr>
      <vt:lpstr>HelveticaNeue-LightItalic</vt:lpstr>
      <vt:lpstr>Raleway</vt:lpstr>
      <vt:lpstr>Arial</vt:lpstr>
      <vt:lpstr>Calibri</vt:lpstr>
      <vt:lpstr>Cambria Math</vt:lpstr>
      <vt:lpstr>Roboto</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394</cp:revision>
  <dcterms:created xsi:type="dcterms:W3CDTF">2020-03-21T16:53:45Z</dcterms:created>
  <dcterms:modified xsi:type="dcterms:W3CDTF">2021-06-08T12:06:37Z</dcterms:modified>
</cp:coreProperties>
</file>